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57" r:id="rId6"/>
    <p:sldId id="262" r:id="rId7"/>
    <p:sldId id="263" r:id="rId8"/>
    <p:sldId id="264" r:id="rId9"/>
    <p:sldId id="265" r:id="rId10"/>
    <p:sldId id="267" r:id="rId11"/>
    <p:sldId id="266" r:id="rId12"/>
    <p:sldId id="274" r:id="rId13"/>
    <p:sldId id="268" r:id="rId14"/>
    <p:sldId id="275" r:id="rId15"/>
    <p:sldId id="269" r:id="rId16"/>
    <p:sldId id="276" r:id="rId17"/>
    <p:sldId id="272" r:id="rId18"/>
    <p:sldId id="277" r:id="rId19"/>
    <p:sldId id="273" r:id="rId20"/>
    <p:sldId id="278" r:id="rId2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BEA124-334B-444C-9F4E-BA0BAE5413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9A85990-FF5E-4DE5-A16E-7EDBAE0FE7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7C3CB1-12BA-4EB3-9149-3C7A9A705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0395-2CAC-45C4-B3A7-E3D58150758D}" type="datetimeFigureOut">
              <a:rPr lang="es-ES" smtClean="0"/>
              <a:t>12/10/2020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ED11A2-40D8-4820-812D-CDE10FDF6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A9FD1E-2A10-4153-AF99-892B35ECD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F9635-F213-40AF-981E-546D607201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3118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512848-5633-408B-AA1F-E2F8AF5C8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6C8186F-7885-4D5D-BD64-C476B7C2BF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6600B4-76E1-4821-8D1A-F53989326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0395-2CAC-45C4-B3A7-E3D58150758D}" type="datetimeFigureOut">
              <a:rPr lang="es-ES" smtClean="0"/>
              <a:t>12/10/2020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C759EE-C3DF-4515-A944-78ACB8804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42F573-604A-4C51-8884-5C47AB342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F9635-F213-40AF-981E-546D607201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7570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491810F-D9B8-483A-A325-22EA2EF1E1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89525B7-AF51-40EA-A138-6BDFC3D919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37A5B9-5FA2-4DD8-B609-402247434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0395-2CAC-45C4-B3A7-E3D58150758D}" type="datetimeFigureOut">
              <a:rPr lang="es-ES" smtClean="0"/>
              <a:t>12/10/2020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628C7A-4E2C-44ED-99DA-8EB13CA4D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DD01EA-95A2-4D37-B6F3-D610374D4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F9635-F213-40AF-981E-546D607201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4639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355F3C-D14E-4A4B-9878-13BF4DCF1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641460-8D1D-4099-BA65-7DE6F6DF5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BE11C7-C51E-4B89-B220-6F651388C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0395-2CAC-45C4-B3A7-E3D58150758D}" type="datetimeFigureOut">
              <a:rPr lang="es-ES" smtClean="0"/>
              <a:t>12/10/2020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656E1B-847A-4B9A-A72F-C1E723DAD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6B3BFC-EDAA-4365-9A83-BDFF911D2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F9635-F213-40AF-981E-546D607201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1472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694E3A-0F4D-4E11-A27A-224D8B267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B5D163-2CB9-440C-A3FA-049C1B972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B74D16-AE89-4C79-A8A4-2BD99713E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0395-2CAC-45C4-B3A7-E3D58150758D}" type="datetimeFigureOut">
              <a:rPr lang="es-ES" smtClean="0"/>
              <a:t>12/10/2020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E07670-2B65-4428-8077-EFC8F8E07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784907-F48B-4126-A924-4D352823A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F9635-F213-40AF-981E-546D607201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33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9ADAA8-EDE1-497F-BBA0-A6063679E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8558CA-1120-4162-82B6-958A204106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6897CB5-894D-4955-834B-5BE7266695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A36B17-F995-4F95-9E60-CFB07BBFC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0395-2CAC-45C4-B3A7-E3D58150758D}" type="datetimeFigureOut">
              <a:rPr lang="es-ES" smtClean="0"/>
              <a:t>12/10/2020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603A17F-B775-43DA-B0D0-A68DD0428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F171052-C1BA-46FF-BF4F-A1F57C80B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F9635-F213-40AF-981E-546D607201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3316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A7F9D6-FFBD-4EC3-A912-53F63D82D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D3D642-C0DD-4616-908D-A714929E3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E2B859B-AB03-4EED-B0EA-C2570C215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D307CF3-1690-4053-BFAD-D9B2D62097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5380DF4-EE7C-4BF4-80D7-34969FA08E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3C1D570-0329-4197-A948-5DC55CAF3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0395-2CAC-45C4-B3A7-E3D58150758D}" type="datetimeFigureOut">
              <a:rPr lang="es-ES" smtClean="0"/>
              <a:t>12/10/2020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4633415-2E1D-4B7C-98B2-DA05B6EFF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8060C4D-45BF-44E9-A3CA-DA7AABE69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F9635-F213-40AF-981E-546D607201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003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696877-3038-4C8F-8B19-3A8E602A6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B0350E0-84AC-4183-9BB8-86C58B1EA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0395-2CAC-45C4-B3A7-E3D58150758D}" type="datetimeFigureOut">
              <a:rPr lang="es-ES" smtClean="0"/>
              <a:t>12/10/2020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AB7A90B-6993-4498-B0BE-FA2802009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8AA240C-A236-439D-8FEB-66D05D4E7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F9635-F213-40AF-981E-546D607201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505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AEC8157-B0CB-434F-9989-66DF5AD6B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0395-2CAC-45C4-B3A7-E3D58150758D}" type="datetimeFigureOut">
              <a:rPr lang="es-ES" smtClean="0"/>
              <a:t>12/10/2020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EFC3D8A-6F15-4C59-B717-18DF0B205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33ACE1D-9FA6-47B1-A939-64441A04F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F9635-F213-40AF-981E-546D607201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3546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4DBDDB-63CF-46B4-BFE7-3386A8C33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7F0399-CEF5-4DEA-8BD0-6FF7F2B60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5FA033-0132-40AD-B1DD-FE247CEEAF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E60AD70-85ED-4FD1-8ED4-31E395AF6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0395-2CAC-45C4-B3A7-E3D58150758D}" type="datetimeFigureOut">
              <a:rPr lang="es-ES" smtClean="0"/>
              <a:t>12/10/2020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55803A-155B-4747-AF53-80E36D849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DFD1E0-A718-4504-8491-715B2F534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F9635-F213-40AF-981E-546D607201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7075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FE9485-DE1B-479A-A789-B3DE7753C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69E064B-A333-4960-8495-FBC048E139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A53A2F6-C615-42C1-A6D7-3CF20D8E40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0CC424F-2FA7-4438-899B-F8E0687CB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0395-2CAC-45C4-B3A7-E3D58150758D}" type="datetimeFigureOut">
              <a:rPr lang="es-ES" smtClean="0"/>
              <a:t>12/10/2020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2A3AF5B-29EA-4CE2-8818-044D5C9B7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DE9087A-E782-4D6D-A965-3B3ACD085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F9635-F213-40AF-981E-546D607201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8317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091EF4D-0F75-40C9-AD5F-CD067107B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ED0BEF-6B1A-43FD-9727-C647EBB41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F8EE97-460D-4286-AC80-E84208DBC9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C0395-2CAC-45C4-B3A7-E3D58150758D}" type="datetimeFigureOut">
              <a:rPr lang="es-ES" smtClean="0"/>
              <a:t>12/10/2020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A65F38-51E8-49CA-8F16-C00C3799C0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95D970-1606-4D0D-9C3F-672FB9BC65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F9635-F213-40AF-981E-546D607201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3857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9C6E87-6B00-434A-B62A-054046AE93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054" y="2491344"/>
            <a:ext cx="9144000" cy="1787600"/>
          </a:xfrm>
        </p:spPr>
        <p:txBody>
          <a:bodyPr>
            <a:normAutofit/>
          </a:bodyPr>
          <a:lstStyle/>
          <a:p>
            <a:r>
              <a:rPr lang="es-ES" sz="9600" dirty="0">
                <a:latin typeface="Aharoni" panose="02010803020104030203" pitchFamily="2" charset="-79"/>
                <a:cs typeface="Aharoni" panose="02010803020104030203" pitchFamily="2" charset="-79"/>
              </a:rPr>
              <a:t>Les </a:t>
            </a:r>
            <a:r>
              <a:rPr lang="es-ES" sz="9600" dirty="0" err="1">
                <a:latin typeface="Aharoni" panose="02010803020104030203" pitchFamily="2" charset="-79"/>
                <a:cs typeface="Aharoni" panose="02010803020104030203" pitchFamily="2" charset="-79"/>
              </a:rPr>
              <a:t>nationalités</a:t>
            </a:r>
            <a:endParaRPr lang="es-ES" sz="9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EC5A5FC-870F-4353-9AB5-8A52BE2159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7900">
            <a:off x="561043" y="403486"/>
            <a:ext cx="1950000" cy="1950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443E8B9-AD06-43B8-9281-E538895326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0342">
            <a:off x="2640083" y="207712"/>
            <a:ext cx="2245467" cy="224546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800A9C1-9040-489D-A0A7-61EE4FC125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321">
            <a:off x="5147567" y="4626734"/>
            <a:ext cx="1950000" cy="1950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CA6D0DA-471E-4F37-92FB-014890447E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6440">
            <a:off x="2740712" y="4656459"/>
            <a:ext cx="1950000" cy="19500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F7EB20C-6387-49D0-91D6-5C1B704906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2995">
            <a:off x="4968054" y="429000"/>
            <a:ext cx="1950000" cy="19500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CDBBA7A6-3057-40CD-BC96-7FEACD98FD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0067">
            <a:off x="9693000" y="4647756"/>
            <a:ext cx="1950000" cy="19500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9E2D266D-8C88-4519-B3F8-36B88AFD13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8631">
            <a:off x="7438455" y="4675290"/>
            <a:ext cx="1950000" cy="195000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6A597755-37AB-470F-A976-D8A33CF29C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8210">
            <a:off x="7153086" y="403486"/>
            <a:ext cx="1950000" cy="195000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F7DD5A0B-2501-4E20-9250-24A1D5F414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0788">
            <a:off x="9503457" y="429000"/>
            <a:ext cx="1950000" cy="195000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3BD3EE2E-607B-4542-B631-B0A3F72108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316">
            <a:off x="532534" y="4727620"/>
            <a:ext cx="1787601" cy="1787601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8C17E461-043C-4CE9-9996-2294AA363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7900">
            <a:off x="528319" y="422005"/>
            <a:ext cx="1950000" cy="19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1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88EB9147-10C2-474B-9897-B41BA158D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7961"/>
            <a:ext cx="10855036" cy="3063875"/>
          </a:xfrm>
        </p:spPr>
        <p:txBody>
          <a:bodyPr>
            <a:normAutofit fontScale="90000"/>
          </a:bodyPr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Maintenant, c’est à toi!</a:t>
            </a:r>
            <a:b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Quel est la nationalité de ces personnages?</a:t>
            </a:r>
            <a:b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C967782-E980-4DBA-8A8D-D100F2A31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9017">
            <a:off x="2722909" y="3900920"/>
            <a:ext cx="2245467" cy="224546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02AB316-54CE-4A14-98C9-39B628445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6440">
            <a:off x="7417342" y="4076640"/>
            <a:ext cx="1950000" cy="1950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917AA25-20D0-45F7-93B9-19D4FF73F0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2995">
            <a:off x="5108736" y="4121548"/>
            <a:ext cx="1950000" cy="1950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997446A-2722-440B-84A0-7DC00DC19D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0067">
            <a:off x="9672336" y="4076640"/>
            <a:ext cx="1950000" cy="19500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BF706D8-8769-47FD-A7C4-022CF06FA4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3281">
            <a:off x="582075" y="4121548"/>
            <a:ext cx="1950000" cy="19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475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B9204398-4AEB-4E4A-87F4-2CC970EAE5FF}"/>
              </a:ext>
            </a:extLst>
          </p:cNvPr>
          <p:cNvSpPr txBox="1">
            <a:spLocks/>
          </p:cNvSpPr>
          <p:nvPr/>
        </p:nvSpPr>
        <p:spPr>
          <a:xfrm>
            <a:off x="838200" y="967294"/>
            <a:ext cx="66155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1. Sara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Baras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est une danseuse…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45AB5040-2663-405A-8229-443219FE7B9A}"/>
              </a:ext>
            </a:extLst>
          </p:cNvPr>
          <p:cNvSpPr txBox="1">
            <a:spLocks/>
          </p:cNvSpPr>
          <p:nvPr/>
        </p:nvSpPr>
        <p:spPr>
          <a:xfrm>
            <a:off x="1267692" y="4402853"/>
            <a:ext cx="4398818" cy="1325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latin typeface="Aharoni" panose="02010803020104030203" pitchFamily="2" charset="-79"/>
                <a:cs typeface="Aharoni" panose="02010803020104030203" pitchFamily="2" charset="-79"/>
              </a:rPr>
              <a:t>a) espagnole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1076F185-BC58-4106-A055-043CAF44688E}"/>
              </a:ext>
            </a:extLst>
          </p:cNvPr>
          <p:cNvSpPr txBox="1">
            <a:spLocks/>
          </p:cNvSpPr>
          <p:nvPr/>
        </p:nvSpPr>
        <p:spPr>
          <a:xfrm>
            <a:off x="6525492" y="4402853"/>
            <a:ext cx="4398818" cy="1325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latin typeface="Aharoni" panose="02010803020104030203" pitchFamily="2" charset="-79"/>
                <a:cs typeface="Aharoni" panose="02010803020104030203" pitchFamily="2" charset="-79"/>
              </a:rPr>
              <a:t>b) espagnol</a:t>
            </a:r>
          </a:p>
        </p:txBody>
      </p:sp>
      <p:pic>
        <p:nvPicPr>
          <p:cNvPr id="3076" name="Picture 4" descr="Entradas Sara Baras | Compara precios | Taquilla.com">
            <a:extLst>
              <a:ext uri="{FF2B5EF4-FFF2-40B4-BE49-F238E27FC236}">
                <a16:creationId xmlns:a16="http://schemas.microsoft.com/office/drawing/2014/main" id="{957E758E-B3E0-4117-9246-5FAE9199F7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0" r="28843"/>
          <a:stretch/>
        </p:blipFill>
        <p:spPr bwMode="auto">
          <a:xfrm>
            <a:off x="7869382" y="466802"/>
            <a:ext cx="3449455" cy="365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695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B9204398-4AEB-4E4A-87F4-2CC970EAE5FF}"/>
              </a:ext>
            </a:extLst>
          </p:cNvPr>
          <p:cNvSpPr txBox="1">
            <a:spLocks/>
          </p:cNvSpPr>
          <p:nvPr/>
        </p:nvSpPr>
        <p:spPr>
          <a:xfrm>
            <a:off x="838200" y="967294"/>
            <a:ext cx="66155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1. Sara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Baras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est une danseuse…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45AB5040-2663-405A-8229-443219FE7B9A}"/>
              </a:ext>
            </a:extLst>
          </p:cNvPr>
          <p:cNvSpPr txBox="1">
            <a:spLocks/>
          </p:cNvSpPr>
          <p:nvPr/>
        </p:nvSpPr>
        <p:spPr>
          <a:xfrm>
            <a:off x="1267692" y="4402853"/>
            <a:ext cx="4398818" cy="1325563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a) espagnole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1076F185-BC58-4106-A055-043CAF44688E}"/>
              </a:ext>
            </a:extLst>
          </p:cNvPr>
          <p:cNvSpPr txBox="1">
            <a:spLocks/>
          </p:cNvSpPr>
          <p:nvPr/>
        </p:nvSpPr>
        <p:spPr>
          <a:xfrm>
            <a:off x="6525492" y="4402853"/>
            <a:ext cx="4398818" cy="1325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latin typeface="Aharoni" panose="02010803020104030203" pitchFamily="2" charset="-79"/>
                <a:cs typeface="Aharoni" panose="02010803020104030203" pitchFamily="2" charset="-79"/>
              </a:rPr>
              <a:t>b) espagnol</a:t>
            </a:r>
          </a:p>
        </p:txBody>
      </p:sp>
      <p:pic>
        <p:nvPicPr>
          <p:cNvPr id="3076" name="Picture 4" descr="Entradas Sara Baras | Compara precios | Taquilla.com">
            <a:extLst>
              <a:ext uri="{FF2B5EF4-FFF2-40B4-BE49-F238E27FC236}">
                <a16:creationId xmlns:a16="http://schemas.microsoft.com/office/drawing/2014/main" id="{957E758E-B3E0-4117-9246-5FAE9199F7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0" r="28843"/>
          <a:stretch/>
        </p:blipFill>
        <p:spPr bwMode="auto">
          <a:xfrm>
            <a:off x="7869382" y="466802"/>
            <a:ext cx="3449455" cy="365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376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B9204398-4AEB-4E4A-87F4-2CC970EAE5FF}"/>
              </a:ext>
            </a:extLst>
          </p:cNvPr>
          <p:cNvSpPr txBox="1">
            <a:spLocks/>
          </p:cNvSpPr>
          <p:nvPr/>
        </p:nvSpPr>
        <p:spPr>
          <a:xfrm>
            <a:off x="1100215" y="216769"/>
            <a:ext cx="59794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2. Elle est…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45AB5040-2663-405A-8229-443219FE7B9A}"/>
              </a:ext>
            </a:extLst>
          </p:cNvPr>
          <p:cNvSpPr txBox="1">
            <a:spLocks/>
          </p:cNvSpPr>
          <p:nvPr/>
        </p:nvSpPr>
        <p:spPr>
          <a:xfrm>
            <a:off x="1267692" y="4402853"/>
            <a:ext cx="4398818" cy="1325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latin typeface="Aharoni" panose="02010803020104030203" pitchFamily="2" charset="-79"/>
                <a:cs typeface="Aharoni" panose="02010803020104030203" pitchFamily="2" charset="-79"/>
              </a:rPr>
              <a:t>a) allemand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1076F185-BC58-4106-A055-043CAF44688E}"/>
              </a:ext>
            </a:extLst>
          </p:cNvPr>
          <p:cNvSpPr txBox="1">
            <a:spLocks/>
          </p:cNvSpPr>
          <p:nvPr/>
        </p:nvSpPr>
        <p:spPr>
          <a:xfrm>
            <a:off x="6525492" y="4402853"/>
            <a:ext cx="4398818" cy="1325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latin typeface="Aharoni" panose="02010803020104030203" pitchFamily="2" charset="-79"/>
                <a:cs typeface="Aharoni" panose="02010803020104030203" pitchFamily="2" charset="-79"/>
              </a:rPr>
              <a:t>b) allemande</a:t>
            </a:r>
          </a:p>
        </p:txBody>
      </p:sp>
      <p:pic>
        <p:nvPicPr>
          <p:cNvPr id="2050" name="Picture 2" descr="Merkel rechaza los coronabonos - Libre Mercado">
            <a:extLst>
              <a:ext uri="{FF2B5EF4-FFF2-40B4-BE49-F238E27FC236}">
                <a16:creationId xmlns:a16="http://schemas.microsoft.com/office/drawing/2014/main" id="{EC3CDE4A-793F-40DE-8FE0-800608D1F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492" y="216769"/>
            <a:ext cx="4844818" cy="361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4">
            <a:extLst>
              <a:ext uri="{FF2B5EF4-FFF2-40B4-BE49-F238E27FC236}">
                <a16:creationId xmlns:a16="http://schemas.microsoft.com/office/drawing/2014/main" id="{CF06BAFB-61F2-4600-9F12-809CD5021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967" y="5993531"/>
            <a:ext cx="720725" cy="647700"/>
          </a:xfrm>
          <a:prstGeom prst="ellipse">
            <a:avLst/>
          </a:prstGeom>
          <a:solidFill>
            <a:srgbClr val="00CC00"/>
          </a:solidFill>
          <a:ln w="720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26000" tIns="107670" rIns="126000" bIns="81000" anchor="ctr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fr-FR" altLang="es-ES" sz="3000" dirty="0">
                <a:latin typeface="AR CENA" panose="02000000000000000000" pitchFamily="2" charset="0"/>
              </a:rPr>
              <a:t>+ 1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681CCE77-B323-474B-8A8E-6465C8E336CD}"/>
              </a:ext>
            </a:extLst>
          </p:cNvPr>
          <p:cNvSpPr txBox="1">
            <a:spLocks/>
          </p:cNvSpPr>
          <p:nvPr/>
        </p:nvSpPr>
        <p:spPr>
          <a:xfrm>
            <a:off x="1474288" y="6159847"/>
            <a:ext cx="5979457" cy="496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Comment elle s’appelle?</a:t>
            </a:r>
          </a:p>
        </p:txBody>
      </p:sp>
    </p:spTree>
    <p:extLst>
      <p:ext uri="{BB962C8B-B14F-4D97-AF65-F5344CB8AC3E}">
        <p14:creationId xmlns:p14="http://schemas.microsoft.com/office/powerpoint/2010/main" val="330434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B9204398-4AEB-4E4A-87F4-2CC970EAE5FF}"/>
              </a:ext>
            </a:extLst>
          </p:cNvPr>
          <p:cNvSpPr txBox="1">
            <a:spLocks/>
          </p:cNvSpPr>
          <p:nvPr/>
        </p:nvSpPr>
        <p:spPr>
          <a:xfrm>
            <a:off x="1100215" y="216769"/>
            <a:ext cx="59794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2. Elle est…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45AB5040-2663-405A-8229-443219FE7B9A}"/>
              </a:ext>
            </a:extLst>
          </p:cNvPr>
          <p:cNvSpPr txBox="1">
            <a:spLocks/>
          </p:cNvSpPr>
          <p:nvPr/>
        </p:nvSpPr>
        <p:spPr>
          <a:xfrm>
            <a:off x="1267692" y="4402853"/>
            <a:ext cx="4398818" cy="1325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latin typeface="Aharoni" panose="02010803020104030203" pitchFamily="2" charset="-79"/>
                <a:cs typeface="Aharoni" panose="02010803020104030203" pitchFamily="2" charset="-79"/>
              </a:rPr>
              <a:t>a) allemand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1076F185-BC58-4106-A055-043CAF44688E}"/>
              </a:ext>
            </a:extLst>
          </p:cNvPr>
          <p:cNvSpPr txBox="1">
            <a:spLocks/>
          </p:cNvSpPr>
          <p:nvPr/>
        </p:nvSpPr>
        <p:spPr>
          <a:xfrm>
            <a:off x="6525492" y="4402853"/>
            <a:ext cx="4398818" cy="1325563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b) allemande</a:t>
            </a:r>
          </a:p>
        </p:txBody>
      </p:sp>
      <p:pic>
        <p:nvPicPr>
          <p:cNvPr id="2050" name="Picture 2" descr="Merkel rechaza los coronabonos - Libre Mercado">
            <a:extLst>
              <a:ext uri="{FF2B5EF4-FFF2-40B4-BE49-F238E27FC236}">
                <a16:creationId xmlns:a16="http://schemas.microsoft.com/office/drawing/2014/main" id="{EC3CDE4A-793F-40DE-8FE0-800608D1F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492" y="216769"/>
            <a:ext cx="4844818" cy="361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4">
            <a:extLst>
              <a:ext uri="{FF2B5EF4-FFF2-40B4-BE49-F238E27FC236}">
                <a16:creationId xmlns:a16="http://schemas.microsoft.com/office/drawing/2014/main" id="{CF06BAFB-61F2-4600-9F12-809CD5021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967" y="5993531"/>
            <a:ext cx="720725" cy="647700"/>
          </a:xfrm>
          <a:prstGeom prst="ellipse">
            <a:avLst/>
          </a:prstGeom>
          <a:solidFill>
            <a:srgbClr val="00CC00"/>
          </a:solidFill>
          <a:ln w="720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26000" tIns="107670" rIns="126000" bIns="81000" anchor="ctr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fr-FR" altLang="es-ES" sz="3000" dirty="0">
                <a:latin typeface="AR CENA" panose="02000000000000000000" pitchFamily="2" charset="0"/>
              </a:rPr>
              <a:t>+ 1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681CCE77-B323-474B-8A8E-6465C8E336CD}"/>
              </a:ext>
            </a:extLst>
          </p:cNvPr>
          <p:cNvSpPr txBox="1">
            <a:spLocks/>
          </p:cNvSpPr>
          <p:nvPr/>
        </p:nvSpPr>
        <p:spPr>
          <a:xfrm>
            <a:off x="1474288" y="6159847"/>
            <a:ext cx="5979457" cy="496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Comment elle s’appelle?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812938C-436B-4D38-A6D9-552E26E50CBE}"/>
              </a:ext>
            </a:extLst>
          </p:cNvPr>
          <p:cNvSpPr txBox="1">
            <a:spLocks/>
          </p:cNvSpPr>
          <p:nvPr/>
        </p:nvSpPr>
        <p:spPr>
          <a:xfrm>
            <a:off x="7228115" y="6159847"/>
            <a:ext cx="3831771" cy="496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Angela Merkel</a:t>
            </a:r>
          </a:p>
        </p:txBody>
      </p:sp>
    </p:spTree>
    <p:extLst>
      <p:ext uri="{BB962C8B-B14F-4D97-AF65-F5344CB8AC3E}">
        <p14:creationId xmlns:p14="http://schemas.microsoft.com/office/powerpoint/2010/main" val="264163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B9204398-4AEB-4E4A-87F4-2CC970EAE5FF}"/>
              </a:ext>
            </a:extLst>
          </p:cNvPr>
          <p:cNvSpPr txBox="1">
            <a:spLocks/>
          </p:cNvSpPr>
          <p:nvPr/>
        </p:nvSpPr>
        <p:spPr>
          <a:xfrm>
            <a:off x="1100215" y="216769"/>
            <a:ext cx="59794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3. Neymar est…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45AB5040-2663-405A-8229-443219FE7B9A}"/>
              </a:ext>
            </a:extLst>
          </p:cNvPr>
          <p:cNvSpPr txBox="1">
            <a:spLocks/>
          </p:cNvSpPr>
          <p:nvPr/>
        </p:nvSpPr>
        <p:spPr>
          <a:xfrm>
            <a:off x="1267692" y="4402853"/>
            <a:ext cx="4398818" cy="1325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latin typeface="Aharoni" panose="02010803020104030203" pitchFamily="2" charset="-79"/>
                <a:cs typeface="Aharoni" panose="02010803020104030203" pitchFamily="2" charset="-79"/>
              </a:rPr>
              <a:t>a) brésilienne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1076F185-BC58-4106-A055-043CAF44688E}"/>
              </a:ext>
            </a:extLst>
          </p:cNvPr>
          <p:cNvSpPr txBox="1">
            <a:spLocks/>
          </p:cNvSpPr>
          <p:nvPr/>
        </p:nvSpPr>
        <p:spPr>
          <a:xfrm>
            <a:off x="6525492" y="4402853"/>
            <a:ext cx="4398818" cy="1325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latin typeface="Aharoni" panose="02010803020104030203" pitchFamily="2" charset="-79"/>
                <a:cs typeface="Aharoni" panose="02010803020104030203" pitchFamily="2" charset="-79"/>
              </a:rPr>
              <a:t>b) brésilien</a:t>
            </a:r>
          </a:p>
        </p:txBody>
      </p:sp>
      <p:pic>
        <p:nvPicPr>
          <p:cNvPr id="1026" name="Picture 2" descr="Neymar queda fuera de la lista de Brasil para amistosos con Argentina y  Corea del Sur | Bendito Fútbol">
            <a:extLst>
              <a:ext uri="{FF2B5EF4-FFF2-40B4-BE49-F238E27FC236}">
                <a16:creationId xmlns:a16="http://schemas.microsoft.com/office/drawing/2014/main" id="{EC365EBE-BD69-4064-80C6-4582C1BB5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510" y="671731"/>
            <a:ext cx="58293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4">
            <a:extLst>
              <a:ext uri="{FF2B5EF4-FFF2-40B4-BE49-F238E27FC236}">
                <a16:creationId xmlns:a16="http://schemas.microsoft.com/office/drawing/2014/main" id="{2CB7A509-E56B-4153-9420-2999B50CC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490" y="5993531"/>
            <a:ext cx="720725" cy="647700"/>
          </a:xfrm>
          <a:prstGeom prst="ellipse">
            <a:avLst/>
          </a:prstGeom>
          <a:solidFill>
            <a:srgbClr val="00CC00"/>
          </a:solidFill>
          <a:ln w="720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26000" tIns="107670" rIns="126000" bIns="81000" anchor="ctr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fr-FR" altLang="es-ES" sz="3000" dirty="0">
                <a:latin typeface="AR CENA" panose="02000000000000000000" pitchFamily="2" charset="0"/>
              </a:rPr>
              <a:t>+ 1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830EAB08-D333-4A2C-A0B6-B89C43149063}"/>
              </a:ext>
            </a:extLst>
          </p:cNvPr>
          <p:cNvSpPr txBox="1">
            <a:spLocks/>
          </p:cNvSpPr>
          <p:nvPr/>
        </p:nvSpPr>
        <p:spPr>
          <a:xfrm>
            <a:off x="1474288" y="6159847"/>
            <a:ext cx="6381239" cy="496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Quelle est la capitale du Brésil?</a:t>
            </a:r>
          </a:p>
        </p:txBody>
      </p:sp>
    </p:spTree>
    <p:extLst>
      <p:ext uri="{BB962C8B-B14F-4D97-AF65-F5344CB8AC3E}">
        <p14:creationId xmlns:p14="http://schemas.microsoft.com/office/powerpoint/2010/main" val="318253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B9204398-4AEB-4E4A-87F4-2CC970EAE5FF}"/>
              </a:ext>
            </a:extLst>
          </p:cNvPr>
          <p:cNvSpPr txBox="1">
            <a:spLocks/>
          </p:cNvSpPr>
          <p:nvPr/>
        </p:nvSpPr>
        <p:spPr>
          <a:xfrm>
            <a:off x="1100215" y="216769"/>
            <a:ext cx="59794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3. Neymar est…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45AB5040-2663-405A-8229-443219FE7B9A}"/>
              </a:ext>
            </a:extLst>
          </p:cNvPr>
          <p:cNvSpPr txBox="1">
            <a:spLocks/>
          </p:cNvSpPr>
          <p:nvPr/>
        </p:nvSpPr>
        <p:spPr>
          <a:xfrm>
            <a:off x="1267692" y="4402853"/>
            <a:ext cx="4398818" cy="1325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latin typeface="Aharoni" panose="02010803020104030203" pitchFamily="2" charset="-79"/>
                <a:cs typeface="Aharoni" panose="02010803020104030203" pitchFamily="2" charset="-79"/>
              </a:rPr>
              <a:t>a) brésilienne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1076F185-BC58-4106-A055-043CAF44688E}"/>
              </a:ext>
            </a:extLst>
          </p:cNvPr>
          <p:cNvSpPr txBox="1">
            <a:spLocks/>
          </p:cNvSpPr>
          <p:nvPr/>
        </p:nvSpPr>
        <p:spPr>
          <a:xfrm>
            <a:off x="6525492" y="4402853"/>
            <a:ext cx="4398818" cy="1325563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b) brésilien</a:t>
            </a:r>
          </a:p>
        </p:txBody>
      </p:sp>
      <p:pic>
        <p:nvPicPr>
          <p:cNvPr id="1026" name="Picture 2" descr="Neymar queda fuera de la lista de Brasil para amistosos con Argentina y  Corea del Sur | Bendito Fútbol">
            <a:extLst>
              <a:ext uri="{FF2B5EF4-FFF2-40B4-BE49-F238E27FC236}">
                <a16:creationId xmlns:a16="http://schemas.microsoft.com/office/drawing/2014/main" id="{EC365EBE-BD69-4064-80C6-4582C1BB5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510" y="671731"/>
            <a:ext cx="58293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4">
            <a:extLst>
              <a:ext uri="{FF2B5EF4-FFF2-40B4-BE49-F238E27FC236}">
                <a16:creationId xmlns:a16="http://schemas.microsoft.com/office/drawing/2014/main" id="{2CB7A509-E56B-4153-9420-2999B50CC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490" y="5993531"/>
            <a:ext cx="720725" cy="647700"/>
          </a:xfrm>
          <a:prstGeom prst="ellipse">
            <a:avLst/>
          </a:prstGeom>
          <a:solidFill>
            <a:srgbClr val="00CC00"/>
          </a:solidFill>
          <a:ln w="720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26000" tIns="107670" rIns="126000" bIns="81000" anchor="ctr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fr-FR" altLang="es-ES" sz="3000" dirty="0">
                <a:latin typeface="AR CENA" panose="02000000000000000000" pitchFamily="2" charset="0"/>
              </a:rPr>
              <a:t>+ 1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830EAB08-D333-4A2C-A0B6-B89C43149063}"/>
              </a:ext>
            </a:extLst>
          </p:cNvPr>
          <p:cNvSpPr txBox="1">
            <a:spLocks/>
          </p:cNvSpPr>
          <p:nvPr/>
        </p:nvSpPr>
        <p:spPr>
          <a:xfrm>
            <a:off x="1474288" y="6159847"/>
            <a:ext cx="6381239" cy="496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Quelle est la capitale du Brésil?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5DF9A3F-4C7B-450F-8E5A-A12B16EE3197}"/>
              </a:ext>
            </a:extLst>
          </p:cNvPr>
          <p:cNvSpPr txBox="1">
            <a:spLocks/>
          </p:cNvSpPr>
          <p:nvPr/>
        </p:nvSpPr>
        <p:spPr>
          <a:xfrm>
            <a:off x="8581160" y="6173620"/>
            <a:ext cx="2544948" cy="496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Brasilia</a:t>
            </a:r>
          </a:p>
        </p:txBody>
      </p:sp>
    </p:spTree>
    <p:extLst>
      <p:ext uri="{BB962C8B-B14F-4D97-AF65-F5344CB8AC3E}">
        <p14:creationId xmlns:p14="http://schemas.microsoft.com/office/powerpoint/2010/main" val="281829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B9204398-4AEB-4E4A-87F4-2CC970EAE5FF}"/>
              </a:ext>
            </a:extLst>
          </p:cNvPr>
          <p:cNvSpPr txBox="1">
            <a:spLocks/>
          </p:cNvSpPr>
          <p:nvPr/>
        </p:nvSpPr>
        <p:spPr>
          <a:xfrm>
            <a:off x="1100215" y="216769"/>
            <a:ext cx="59794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4. Le chocolat est…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45AB5040-2663-405A-8229-443219FE7B9A}"/>
              </a:ext>
            </a:extLst>
          </p:cNvPr>
          <p:cNvSpPr txBox="1">
            <a:spLocks/>
          </p:cNvSpPr>
          <p:nvPr/>
        </p:nvSpPr>
        <p:spPr>
          <a:xfrm>
            <a:off x="1267692" y="4402853"/>
            <a:ext cx="4398818" cy="1325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latin typeface="Aharoni" panose="02010803020104030203" pitchFamily="2" charset="-79"/>
                <a:cs typeface="Aharoni" panose="02010803020104030203" pitchFamily="2" charset="-79"/>
              </a:rPr>
              <a:t>a) Suisse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1076F185-BC58-4106-A055-043CAF44688E}"/>
              </a:ext>
            </a:extLst>
          </p:cNvPr>
          <p:cNvSpPr txBox="1">
            <a:spLocks/>
          </p:cNvSpPr>
          <p:nvPr/>
        </p:nvSpPr>
        <p:spPr>
          <a:xfrm>
            <a:off x="6525492" y="4402853"/>
            <a:ext cx="4398818" cy="1325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latin typeface="Aharoni" panose="02010803020104030203" pitchFamily="2" charset="-79"/>
                <a:cs typeface="Aharoni" panose="02010803020104030203" pitchFamily="2" charset="-79"/>
              </a:rPr>
              <a:t>b) </a:t>
            </a:r>
            <a:r>
              <a:rPr lang="fr-FR" dirty="0" err="1">
                <a:latin typeface="Aharoni" panose="02010803020104030203" pitchFamily="2" charset="-79"/>
                <a:cs typeface="Aharoni" panose="02010803020104030203" pitchFamily="2" charset="-79"/>
              </a:rPr>
              <a:t>Americaine</a:t>
            </a:r>
            <a:endParaRPr lang="fr-FR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098" name="Picture 2" descr="Maxi Toblerone 360g Chocolat Lait Milk: TOBLERONE: Amazon.es: Salud y  cuidado personal">
            <a:extLst>
              <a:ext uri="{FF2B5EF4-FFF2-40B4-BE49-F238E27FC236}">
                <a16:creationId xmlns:a16="http://schemas.microsoft.com/office/drawing/2014/main" id="{3D05770C-23BD-4E20-8BA1-9FF9AD69E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882" y="759217"/>
            <a:ext cx="5438811" cy="309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477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B9204398-4AEB-4E4A-87F4-2CC970EAE5FF}"/>
              </a:ext>
            </a:extLst>
          </p:cNvPr>
          <p:cNvSpPr txBox="1">
            <a:spLocks/>
          </p:cNvSpPr>
          <p:nvPr/>
        </p:nvSpPr>
        <p:spPr>
          <a:xfrm>
            <a:off x="1100215" y="216769"/>
            <a:ext cx="59794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4. Le chocolat est…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45AB5040-2663-405A-8229-443219FE7B9A}"/>
              </a:ext>
            </a:extLst>
          </p:cNvPr>
          <p:cNvSpPr txBox="1">
            <a:spLocks/>
          </p:cNvSpPr>
          <p:nvPr/>
        </p:nvSpPr>
        <p:spPr>
          <a:xfrm>
            <a:off x="1267692" y="4402853"/>
            <a:ext cx="4398818" cy="1325563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a) Suisse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1076F185-BC58-4106-A055-043CAF44688E}"/>
              </a:ext>
            </a:extLst>
          </p:cNvPr>
          <p:cNvSpPr txBox="1">
            <a:spLocks/>
          </p:cNvSpPr>
          <p:nvPr/>
        </p:nvSpPr>
        <p:spPr>
          <a:xfrm>
            <a:off x="6525492" y="4402853"/>
            <a:ext cx="4398818" cy="1325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latin typeface="Aharoni" panose="02010803020104030203" pitchFamily="2" charset="-79"/>
                <a:cs typeface="Aharoni" panose="02010803020104030203" pitchFamily="2" charset="-79"/>
              </a:rPr>
              <a:t>b) </a:t>
            </a:r>
            <a:r>
              <a:rPr lang="fr-FR" dirty="0" err="1">
                <a:latin typeface="Aharoni" panose="02010803020104030203" pitchFamily="2" charset="-79"/>
                <a:cs typeface="Aharoni" panose="02010803020104030203" pitchFamily="2" charset="-79"/>
              </a:rPr>
              <a:t>Americaine</a:t>
            </a:r>
            <a:endParaRPr lang="fr-FR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098" name="Picture 2" descr="Maxi Toblerone 360g Chocolat Lait Milk: TOBLERONE: Amazon.es: Salud y  cuidado personal">
            <a:extLst>
              <a:ext uri="{FF2B5EF4-FFF2-40B4-BE49-F238E27FC236}">
                <a16:creationId xmlns:a16="http://schemas.microsoft.com/office/drawing/2014/main" id="{3D05770C-23BD-4E20-8BA1-9FF9AD69E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882" y="759217"/>
            <a:ext cx="5438811" cy="309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922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B9204398-4AEB-4E4A-87F4-2CC970EAE5FF}"/>
              </a:ext>
            </a:extLst>
          </p:cNvPr>
          <p:cNvSpPr txBox="1">
            <a:spLocks/>
          </p:cNvSpPr>
          <p:nvPr/>
        </p:nvSpPr>
        <p:spPr>
          <a:xfrm>
            <a:off x="1100215" y="216769"/>
            <a:ext cx="59794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5. La Mona Lisa est…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45AB5040-2663-405A-8229-443219FE7B9A}"/>
              </a:ext>
            </a:extLst>
          </p:cNvPr>
          <p:cNvSpPr txBox="1">
            <a:spLocks/>
          </p:cNvSpPr>
          <p:nvPr/>
        </p:nvSpPr>
        <p:spPr>
          <a:xfrm>
            <a:off x="1267692" y="4402853"/>
            <a:ext cx="4398818" cy="1325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latin typeface="Aharoni" panose="02010803020104030203" pitchFamily="2" charset="-79"/>
                <a:cs typeface="Aharoni" panose="02010803020104030203" pitchFamily="2" charset="-79"/>
              </a:rPr>
              <a:t>a) Italien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1076F185-BC58-4106-A055-043CAF44688E}"/>
              </a:ext>
            </a:extLst>
          </p:cNvPr>
          <p:cNvSpPr txBox="1">
            <a:spLocks/>
          </p:cNvSpPr>
          <p:nvPr/>
        </p:nvSpPr>
        <p:spPr>
          <a:xfrm>
            <a:off x="6525492" y="4402853"/>
            <a:ext cx="4398818" cy="1325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latin typeface="Aharoni" panose="02010803020104030203" pitchFamily="2" charset="-79"/>
                <a:cs typeface="Aharoni" panose="02010803020104030203" pitchFamily="2" charset="-79"/>
              </a:rPr>
              <a:t>b) Italienne</a:t>
            </a:r>
          </a:p>
        </p:txBody>
      </p:sp>
      <p:pic>
        <p:nvPicPr>
          <p:cNvPr id="5122" name="Picture 2" descr="La Gioconda - Wikipedia, la enciclopedia libre">
            <a:extLst>
              <a:ext uri="{FF2B5EF4-FFF2-40B4-BE49-F238E27FC236}">
                <a16:creationId xmlns:a16="http://schemas.microsoft.com/office/drawing/2014/main" id="{7FE6369B-8EB6-45B0-B11A-7BC379372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482" y="216769"/>
            <a:ext cx="2718954" cy="404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4">
            <a:extLst>
              <a:ext uri="{FF2B5EF4-FFF2-40B4-BE49-F238E27FC236}">
                <a16:creationId xmlns:a16="http://schemas.microsoft.com/office/drawing/2014/main" id="{12734B4D-CBD6-4830-ADE3-8327ADDBB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360" y="6008965"/>
            <a:ext cx="720725" cy="647700"/>
          </a:xfrm>
          <a:prstGeom prst="ellipse">
            <a:avLst/>
          </a:prstGeom>
          <a:solidFill>
            <a:srgbClr val="00CC00"/>
          </a:solidFill>
          <a:ln w="720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26000" tIns="107670" rIns="126000" bIns="81000" anchor="ctr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fr-FR" altLang="es-ES" sz="3000" dirty="0">
                <a:latin typeface="AR CENA" panose="02000000000000000000" pitchFamily="2" charset="0"/>
              </a:rPr>
              <a:t>+ 1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C5A4B1E2-06FE-4867-9899-847045DFD4C1}"/>
              </a:ext>
            </a:extLst>
          </p:cNvPr>
          <p:cNvSpPr txBox="1">
            <a:spLocks/>
          </p:cNvSpPr>
          <p:nvPr/>
        </p:nvSpPr>
        <p:spPr>
          <a:xfrm>
            <a:off x="1044797" y="6175281"/>
            <a:ext cx="5051203" cy="496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Qui a peint ce tableau?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6A5579C-C0A9-4C01-8747-3BB33BF6541C}"/>
              </a:ext>
            </a:extLst>
          </p:cNvPr>
          <p:cNvSpPr txBox="1">
            <a:spLocks/>
          </p:cNvSpPr>
          <p:nvPr/>
        </p:nvSpPr>
        <p:spPr>
          <a:xfrm>
            <a:off x="7246217" y="6053538"/>
            <a:ext cx="4779529" cy="587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Comment s’appelle en français?</a:t>
            </a:r>
          </a:p>
        </p:txBody>
      </p:sp>
      <p:sp>
        <p:nvSpPr>
          <p:cNvPr id="13" name="Oval 4">
            <a:extLst>
              <a:ext uri="{FF2B5EF4-FFF2-40B4-BE49-F238E27FC236}">
                <a16:creationId xmlns:a16="http://schemas.microsoft.com/office/drawing/2014/main" id="{0B7FB6EA-D159-4BC2-B54E-ADFF81A02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5492" y="5993531"/>
            <a:ext cx="720725" cy="647700"/>
          </a:xfrm>
          <a:prstGeom prst="ellipse">
            <a:avLst/>
          </a:prstGeom>
          <a:solidFill>
            <a:srgbClr val="00CC00"/>
          </a:solidFill>
          <a:ln w="720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26000" tIns="107670" rIns="126000" bIns="81000" anchor="ctr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fr-FR" altLang="es-ES" sz="3000" dirty="0">
                <a:latin typeface="AR CENA" panose="02000000000000000000" pitchFamily="2" charset="0"/>
              </a:rPr>
              <a:t>+ 1</a:t>
            </a:r>
          </a:p>
        </p:txBody>
      </p:sp>
    </p:spTree>
    <p:extLst>
      <p:ext uri="{BB962C8B-B14F-4D97-AF65-F5344CB8AC3E}">
        <p14:creationId xmlns:p14="http://schemas.microsoft.com/office/powerpoint/2010/main" val="166140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2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F5C903F7-D767-4B64-9519-6F4292B22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609601"/>
            <a:ext cx="10806641" cy="1029718"/>
          </a:xfrm>
          <a:ln w="38100">
            <a:solidFill>
              <a:schemeClr val="tx1"/>
            </a:solidFill>
            <a:prstDash val="sysDash"/>
          </a:ln>
        </p:spPr>
        <p:txBody>
          <a:bodyPr/>
          <a:lstStyle/>
          <a:p>
            <a:pPr algn="just"/>
            <a:r>
              <a:rPr lang="fr-F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Quelle est ta nationalité ?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7B2DC598-BD5B-4BF2-91F2-07A07579E3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05"/>
          <a:stretch/>
        </p:blipFill>
        <p:spPr bwMode="auto">
          <a:xfrm>
            <a:off x="1772229" y="2155824"/>
            <a:ext cx="2314863" cy="409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Bocadillo: rectángulo con esquinas redondeadas 8">
            <a:extLst>
              <a:ext uri="{FF2B5EF4-FFF2-40B4-BE49-F238E27FC236}">
                <a16:creationId xmlns:a16="http://schemas.microsoft.com/office/drawing/2014/main" id="{B24B9EBB-2D02-4BE4-9D2C-66D3BB4217B6}"/>
              </a:ext>
            </a:extLst>
          </p:cNvPr>
          <p:cNvSpPr/>
          <p:nvPr/>
        </p:nvSpPr>
        <p:spPr>
          <a:xfrm>
            <a:off x="4831938" y="2640209"/>
            <a:ext cx="6140861" cy="2286000"/>
          </a:xfrm>
          <a:prstGeom prst="wedgeRoundRectCallout">
            <a:avLst>
              <a:gd name="adj1" fmla="val -57048"/>
              <a:gd name="adj2" fmla="val -28112"/>
              <a:gd name="adj3" fmla="val 16667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J’habite</a:t>
            </a:r>
            <a:r>
              <a:rPr lang="es-ES" sz="4400" dirty="0">
                <a:latin typeface="Aharoni" panose="02010803020104030203" pitchFamily="2" charset="-79"/>
                <a:cs typeface="Aharoni" panose="02010803020104030203" pitchFamily="2" charset="-79"/>
              </a:rPr>
              <a:t> en </a:t>
            </a:r>
            <a:r>
              <a:rPr lang="es-ES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Espagne</a:t>
            </a:r>
            <a:endParaRPr lang="es-ES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s-ES" sz="4400" dirty="0">
                <a:latin typeface="Aharoni" panose="02010803020104030203" pitchFamily="2" charset="-79"/>
                <a:cs typeface="Aharoni" panose="02010803020104030203" pitchFamily="2" charset="-79"/>
              </a:rPr>
              <a:t>Je </a:t>
            </a:r>
            <a:r>
              <a:rPr lang="es-ES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suis</a:t>
            </a:r>
            <a:r>
              <a:rPr lang="es-ES" sz="4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espagnol</a:t>
            </a:r>
            <a:r>
              <a:rPr lang="es-ES" sz="44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0021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B9204398-4AEB-4E4A-87F4-2CC970EAE5FF}"/>
              </a:ext>
            </a:extLst>
          </p:cNvPr>
          <p:cNvSpPr txBox="1">
            <a:spLocks/>
          </p:cNvSpPr>
          <p:nvPr/>
        </p:nvSpPr>
        <p:spPr>
          <a:xfrm>
            <a:off x="1100215" y="216769"/>
            <a:ext cx="59794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5. La Mona Lisa est…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45AB5040-2663-405A-8229-443219FE7B9A}"/>
              </a:ext>
            </a:extLst>
          </p:cNvPr>
          <p:cNvSpPr txBox="1">
            <a:spLocks/>
          </p:cNvSpPr>
          <p:nvPr/>
        </p:nvSpPr>
        <p:spPr>
          <a:xfrm>
            <a:off x="1267692" y="4402853"/>
            <a:ext cx="4398818" cy="1325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latin typeface="Aharoni" panose="02010803020104030203" pitchFamily="2" charset="-79"/>
                <a:cs typeface="Aharoni" panose="02010803020104030203" pitchFamily="2" charset="-79"/>
              </a:rPr>
              <a:t>a) Italien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1076F185-BC58-4106-A055-043CAF44688E}"/>
              </a:ext>
            </a:extLst>
          </p:cNvPr>
          <p:cNvSpPr txBox="1">
            <a:spLocks/>
          </p:cNvSpPr>
          <p:nvPr/>
        </p:nvSpPr>
        <p:spPr>
          <a:xfrm>
            <a:off x="6525492" y="4402853"/>
            <a:ext cx="4398818" cy="1325563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b) Italienne</a:t>
            </a:r>
          </a:p>
        </p:txBody>
      </p:sp>
      <p:pic>
        <p:nvPicPr>
          <p:cNvPr id="5122" name="Picture 2" descr="La Gioconda - Wikipedia, la enciclopedia libre">
            <a:extLst>
              <a:ext uri="{FF2B5EF4-FFF2-40B4-BE49-F238E27FC236}">
                <a16:creationId xmlns:a16="http://schemas.microsoft.com/office/drawing/2014/main" id="{7FE6369B-8EB6-45B0-B11A-7BC379372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482" y="216769"/>
            <a:ext cx="2718954" cy="404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4">
            <a:extLst>
              <a:ext uri="{FF2B5EF4-FFF2-40B4-BE49-F238E27FC236}">
                <a16:creationId xmlns:a16="http://schemas.microsoft.com/office/drawing/2014/main" id="{12734B4D-CBD6-4830-ADE3-8327ADDBB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360" y="6008965"/>
            <a:ext cx="720725" cy="647700"/>
          </a:xfrm>
          <a:prstGeom prst="ellipse">
            <a:avLst/>
          </a:prstGeom>
          <a:solidFill>
            <a:srgbClr val="00CC00"/>
          </a:solidFill>
          <a:ln w="720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26000" tIns="107670" rIns="126000" bIns="81000" anchor="ctr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fr-FR" altLang="es-ES" sz="3000" dirty="0">
                <a:latin typeface="AR CENA" panose="02000000000000000000" pitchFamily="2" charset="0"/>
              </a:rPr>
              <a:t>+ 1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C5A4B1E2-06FE-4867-9899-847045DFD4C1}"/>
              </a:ext>
            </a:extLst>
          </p:cNvPr>
          <p:cNvSpPr txBox="1">
            <a:spLocks/>
          </p:cNvSpPr>
          <p:nvPr/>
        </p:nvSpPr>
        <p:spPr>
          <a:xfrm>
            <a:off x="1044797" y="6084406"/>
            <a:ext cx="5051203" cy="587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Qui a peint ce tableau?</a:t>
            </a:r>
          </a:p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Leonardo Da Vinci</a:t>
            </a:r>
          </a:p>
        </p:txBody>
      </p:sp>
      <p:sp>
        <p:nvSpPr>
          <p:cNvPr id="11" name="Oval 4">
            <a:extLst>
              <a:ext uri="{FF2B5EF4-FFF2-40B4-BE49-F238E27FC236}">
                <a16:creationId xmlns:a16="http://schemas.microsoft.com/office/drawing/2014/main" id="{5A6B9AFF-553D-4267-B35E-CE545616F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5492" y="5993531"/>
            <a:ext cx="720725" cy="647700"/>
          </a:xfrm>
          <a:prstGeom prst="ellipse">
            <a:avLst/>
          </a:prstGeom>
          <a:solidFill>
            <a:srgbClr val="00CC00"/>
          </a:solidFill>
          <a:ln w="720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26000" tIns="107670" rIns="126000" bIns="81000" anchor="ctr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fr-FR" altLang="es-ES" sz="3000" dirty="0">
                <a:latin typeface="AR CENA" panose="02000000000000000000" pitchFamily="2" charset="0"/>
              </a:rPr>
              <a:t>+ 1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6A5579C-C0A9-4C01-8747-3BB33BF6541C}"/>
              </a:ext>
            </a:extLst>
          </p:cNvPr>
          <p:cNvSpPr txBox="1">
            <a:spLocks/>
          </p:cNvSpPr>
          <p:nvPr/>
        </p:nvSpPr>
        <p:spPr>
          <a:xfrm>
            <a:off x="7246217" y="6053538"/>
            <a:ext cx="4779529" cy="587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Comment s’appelle en français?</a:t>
            </a:r>
          </a:p>
          <a:p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La Joconde</a:t>
            </a:r>
          </a:p>
        </p:txBody>
      </p:sp>
    </p:spTree>
    <p:extLst>
      <p:ext uri="{BB962C8B-B14F-4D97-AF65-F5344CB8AC3E}">
        <p14:creationId xmlns:p14="http://schemas.microsoft.com/office/powerpoint/2010/main" val="364625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ocadillo: rectángulo con esquinas redondeadas 7">
            <a:extLst>
              <a:ext uri="{FF2B5EF4-FFF2-40B4-BE49-F238E27FC236}">
                <a16:creationId xmlns:a16="http://schemas.microsoft.com/office/drawing/2014/main" id="{5A2F0C28-CBEA-40CA-B87A-93884FFB8DF4}"/>
              </a:ext>
            </a:extLst>
          </p:cNvPr>
          <p:cNvSpPr/>
          <p:nvPr/>
        </p:nvSpPr>
        <p:spPr>
          <a:xfrm>
            <a:off x="1344646" y="2576945"/>
            <a:ext cx="5776590" cy="2286000"/>
          </a:xfrm>
          <a:prstGeom prst="wedgeRoundRectCallout">
            <a:avLst>
              <a:gd name="adj1" fmla="val 56156"/>
              <a:gd name="adj2" fmla="val -20233"/>
              <a:gd name="adj3" fmla="val 16667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J’habite</a:t>
            </a:r>
            <a:r>
              <a:rPr lang="es-ES" sz="4400" dirty="0">
                <a:latin typeface="Aharoni" panose="02010803020104030203" pitchFamily="2" charset="-79"/>
                <a:cs typeface="Aharoni" panose="02010803020104030203" pitchFamily="2" charset="-79"/>
              </a:rPr>
              <a:t> en </a:t>
            </a:r>
            <a:r>
              <a:rPr lang="es-ES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Espagne</a:t>
            </a:r>
            <a:endParaRPr lang="es-ES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s-ES" sz="4400" dirty="0">
                <a:latin typeface="Aharoni" panose="02010803020104030203" pitchFamily="2" charset="-79"/>
                <a:cs typeface="Aharoni" panose="02010803020104030203" pitchFamily="2" charset="-79"/>
              </a:rPr>
              <a:t>Je </a:t>
            </a:r>
            <a:r>
              <a:rPr lang="es-ES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suis</a:t>
            </a:r>
            <a:r>
              <a:rPr lang="es-ES" sz="4400" dirty="0">
                <a:latin typeface="Aharoni" panose="02010803020104030203" pitchFamily="2" charset="-79"/>
                <a:cs typeface="Aharoni" panose="02010803020104030203" pitchFamily="2" charset="-79"/>
              </a:rPr>
              <a:t> espagnol</a:t>
            </a:r>
            <a:r>
              <a:rPr lang="es-ES" sz="4400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  <a:r>
              <a:rPr lang="es-ES" sz="44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58CD8CC7-CD3F-4A97-BC0B-BB15DAE921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79"/>
          <a:stretch/>
        </p:blipFill>
        <p:spPr bwMode="auto">
          <a:xfrm>
            <a:off x="7828178" y="1847128"/>
            <a:ext cx="2445256" cy="4498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66B09019-BE09-48F8-BE00-CB0A1AAEB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679" y="512618"/>
            <a:ext cx="10806641" cy="1029718"/>
          </a:xfrm>
          <a:ln w="38100">
            <a:solidFill>
              <a:schemeClr val="tx1"/>
            </a:solidFill>
            <a:prstDash val="sysDash"/>
          </a:ln>
        </p:spPr>
        <p:txBody>
          <a:bodyPr/>
          <a:lstStyle/>
          <a:p>
            <a:pPr algn="just"/>
            <a:r>
              <a:rPr lang="fr-F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Quelle est ta nationalité ?</a:t>
            </a:r>
          </a:p>
        </p:txBody>
      </p:sp>
    </p:spTree>
    <p:extLst>
      <p:ext uri="{BB962C8B-B14F-4D97-AF65-F5344CB8AC3E}">
        <p14:creationId xmlns:p14="http://schemas.microsoft.com/office/powerpoint/2010/main" val="1491946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>
            <a:extLst>
              <a:ext uri="{FF2B5EF4-FFF2-40B4-BE49-F238E27FC236}">
                <a16:creationId xmlns:a16="http://schemas.microsoft.com/office/drawing/2014/main" id="{D2B9F93A-3F37-4E5F-A1A8-D6F1E88D59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0"/>
          <a:stretch/>
        </p:blipFill>
        <p:spPr bwMode="auto">
          <a:xfrm>
            <a:off x="1800529" y="1639319"/>
            <a:ext cx="8590941" cy="4325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83A47868-AA52-472C-8802-5C16B31996FF}"/>
              </a:ext>
            </a:extLst>
          </p:cNvPr>
          <p:cNvSpPr/>
          <p:nvPr/>
        </p:nvSpPr>
        <p:spPr>
          <a:xfrm>
            <a:off x="1500476" y="6104029"/>
            <a:ext cx="4359997" cy="615426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IL EST ESPAGNOL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9FFD290-0C27-44AF-A56D-9E5DBC872C2A}"/>
              </a:ext>
            </a:extLst>
          </p:cNvPr>
          <p:cNvSpPr/>
          <p:nvPr/>
        </p:nvSpPr>
        <p:spPr>
          <a:xfrm>
            <a:off x="6096000" y="6104029"/>
            <a:ext cx="4359997" cy="615426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ELLE EST ESPAGNOL</a:t>
            </a:r>
            <a:r>
              <a:rPr lang="es-ES" sz="2400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2F4E6199-35FF-49CF-AFE9-772EDB9FD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679" y="512618"/>
            <a:ext cx="10806641" cy="1029718"/>
          </a:xfrm>
          <a:ln w="38100">
            <a:solidFill>
              <a:schemeClr val="tx1"/>
            </a:solidFill>
            <a:prstDash val="sysDash"/>
          </a:ln>
        </p:spPr>
        <p:txBody>
          <a:bodyPr/>
          <a:lstStyle/>
          <a:p>
            <a:pPr algn="just"/>
            <a:r>
              <a:rPr lang="fr-F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Quelle est ta nationalité ?</a:t>
            </a:r>
          </a:p>
        </p:txBody>
      </p:sp>
    </p:spTree>
    <p:extLst>
      <p:ext uri="{BB962C8B-B14F-4D97-AF65-F5344CB8AC3E}">
        <p14:creationId xmlns:p14="http://schemas.microsoft.com/office/powerpoint/2010/main" val="1853591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A1FC98A-7F5D-4E84-984E-B741DAED1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073" y="1517290"/>
            <a:ext cx="2320637" cy="291837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2157A38-50F5-45DD-8374-53EBE7404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5137" y="3497367"/>
            <a:ext cx="2485591" cy="2743834"/>
          </a:xfrm>
          <a:prstGeom prst="rect">
            <a:avLst/>
          </a:prstGeom>
        </p:spPr>
      </p:pic>
      <p:sp>
        <p:nvSpPr>
          <p:cNvPr id="8" name="Bocadillo: rectángulo con esquinas redondeadas 7">
            <a:extLst>
              <a:ext uri="{FF2B5EF4-FFF2-40B4-BE49-F238E27FC236}">
                <a16:creationId xmlns:a16="http://schemas.microsoft.com/office/drawing/2014/main" id="{4420ED1E-CFFC-4B20-AC95-FD024ACA2A1C}"/>
              </a:ext>
            </a:extLst>
          </p:cNvPr>
          <p:cNvSpPr/>
          <p:nvPr/>
        </p:nvSpPr>
        <p:spPr>
          <a:xfrm>
            <a:off x="4951699" y="1640114"/>
            <a:ext cx="5361711" cy="1522648"/>
          </a:xfrm>
          <a:prstGeom prst="wedgeRoundRectCallout">
            <a:avLst>
              <a:gd name="adj1" fmla="val -72433"/>
              <a:gd name="adj2" fmla="val -1399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J’habite</a:t>
            </a:r>
            <a:r>
              <a:rPr lang="es-ES" sz="4400" dirty="0">
                <a:latin typeface="Aharoni" panose="02010803020104030203" pitchFamily="2" charset="-79"/>
                <a:cs typeface="Aharoni" panose="02010803020104030203" pitchFamily="2" charset="-79"/>
              </a:rPr>
              <a:t> en France.</a:t>
            </a:r>
          </a:p>
          <a:p>
            <a:pPr algn="ctr"/>
            <a:r>
              <a:rPr lang="es-ES" sz="4400" dirty="0">
                <a:latin typeface="Aharoni" panose="02010803020104030203" pitchFamily="2" charset="-79"/>
                <a:cs typeface="Aharoni" panose="02010803020104030203" pitchFamily="2" charset="-79"/>
              </a:rPr>
              <a:t>Je </a:t>
            </a:r>
            <a:r>
              <a:rPr lang="es-ES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suis</a:t>
            </a:r>
            <a:r>
              <a:rPr lang="es-ES" sz="4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français</a:t>
            </a:r>
            <a:r>
              <a:rPr lang="es-ES" sz="44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</p:txBody>
      </p:sp>
      <p:sp>
        <p:nvSpPr>
          <p:cNvPr id="10" name="Bocadillo: rectángulo con esquinas redondeadas 9">
            <a:extLst>
              <a:ext uri="{FF2B5EF4-FFF2-40B4-BE49-F238E27FC236}">
                <a16:creationId xmlns:a16="http://schemas.microsoft.com/office/drawing/2014/main" id="{26EEA4BA-7C1B-4D3A-98DE-9F12B5EAE7F6}"/>
              </a:ext>
            </a:extLst>
          </p:cNvPr>
          <p:cNvSpPr/>
          <p:nvPr/>
        </p:nvSpPr>
        <p:spPr>
          <a:xfrm>
            <a:off x="2992581" y="4502718"/>
            <a:ext cx="5361711" cy="1522647"/>
          </a:xfrm>
          <a:prstGeom prst="wedgeRoundRectCallout">
            <a:avLst>
              <a:gd name="adj1" fmla="val 59867"/>
              <a:gd name="adj2" fmla="val -2235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J’habite</a:t>
            </a:r>
            <a:r>
              <a:rPr lang="es-ES" sz="4400" dirty="0">
                <a:latin typeface="Aharoni" panose="02010803020104030203" pitchFamily="2" charset="-79"/>
                <a:cs typeface="Aharoni" panose="02010803020104030203" pitchFamily="2" charset="-79"/>
              </a:rPr>
              <a:t> en France.</a:t>
            </a:r>
          </a:p>
          <a:p>
            <a:pPr algn="ctr"/>
            <a:r>
              <a:rPr lang="es-ES" sz="4400" dirty="0">
                <a:latin typeface="Aharoni" panose="02010803020104030203" pitchFamily="2" charset="-79"/>
                <a:cs typeface="Aharoni" panose="02010803020104030203" pitchFamily="2" charset="-79"/>
              </a:rPr>
              <a:t>Je </a:t>
            </a:r>
            <a:r>
              <a:rPr lang="es-ES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suis</a:t>
            </a:r>
            <a:r>
              <a:rPr lang="es-ES" sz="4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français</a:t>
            </a:r>
            <a:r>
              <a:rPr lang="es-ES" sz="44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  <a:r>
              <a:rPr lang="es-ES" sz="44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B53F6A09-FAA1-4D45-AE09-AE002FBAC8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61" b="11152"/>
          <a:stretch/>
        </p:blipFill>
        <p:spPr>
          <a:xfrm>
            <a:off x="301684" y="5165501"/>
            <a:ext cx="2245467" cy="1629930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5FB60ADA-8D24-4C1F-B939-D3BE0F4B9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37" y="291977"/>
            <a:ext cx="11311886" cy="990958"/>
          </a:xfrm>
        </p:spPr>
        <p:txBody>
          <a:bodyPr>
            <a:normAutofit fontScale="90000"/>
          </a:bodyPr>
          <a:lstStyle/>
          <a:p>
            <a:pPr algn="just"/>
            <a:r>
              <a:rPr lang="es-E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Normalmente se añade una “e” para formar el femenino.</a:t>
            </a:r>
          </a:p>
        </p:txBody>
      </p:sp>
    </p:spTree>
    <p:extLst>
      <p:ext uri="{BB962C8B-B14F-4D97-AF65-F5344CB8AC3E}">
        <p14:creationId xmlns:p14="http://schemas.microsoft.com/office/powerpoint/2010/main" val="3811052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958206C0-5A14-4F9F-8060-E1118A9E1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37" y="291977"/>
            <a:ext cx="11311886" cy="990958"/>
          </a:xfrm>
        </p:spPr>
        <p:txBody>
          <a:bodyPr>
            <a:normAutofit fontScale="90000"/>
          </a:bodyPr>
          <a:lstStyle/>
          <a:p>
            <a:pPr algn="just"/>
            <a:r>
              <a:rPr lang="es-E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Normalmente se añade una “e” para formar el femenino.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64CFE16-B1C1-47F1-99E2-DF1E1D8D8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889" y="1282935"/>
            <a:ext cx="2021567" cy="386734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4D5E33A-FB1A-4AD8-8F8A-BF85FA9AD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7160" y="2805583"/>
            <a:ext cx="2080163" cy="3867346"/>
          </a:xfrm>
          <a:prstGeom prst="rect">
            <a:avLst/>
          </a:prstGeom>
        </p:spPr>
      </p:pic>
      <p:sp>
        <p:nvSpPr>
          <p:cNvPr id="10" name="Bocadillo: rectángulo con esquinas redondeadas 9">
            <a:extLst>
              <a:ext uri="{FF2B5EF4-FFF2-40B4-BE49-F238E27FC236}">
                <a16:creationId xmlns:a16="http://schemas.microsoft.com/office/drawing/2014/main" id="{50B503DD-2710-4E5B-8F05-8437A39FF149}"/>
              </a:ext>
            </a:extLst>
          </p:cNvPr>
          <p:cNvSpPr/>
          <p:nvPr/>
        </p:nvSpPr>
        <p:spPr>
          <a:xfrm>
            <a:off x="4363810" y="1282935"/>
            <a:ext cx="6845301" cy="1522648"/>
          </a:xfrm>
          <a:prstGeom prst="wedgeRoundRectCallout">
            <a:avLst>
              <a:gd name="adj1" fmla="val -72433"/>
              <a:gd name="adj2" fmla="val -1399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J’habite</a:t>
            </a:r>
            <a:r>
              <a:rPr lang="es-ES" sz="4400" dirty="0">
                <a:latin typeface="Aharoni" panose="02010803020104030203" pitchFamily="2" charset="-79"/>
                <a:cs typeface="Aharoni" panose="02010803020104030203" pitchFamily="2" charset="-79"/>
              </a:rPr>
              <a:t> en </a:t>
            </a:r>
            <a:r>
              <a:rPr lang="es-ES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Allemagne</a:t>
            </a:r>
            <a:r>
              <a:rPr lang="es-ES" sz="44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algn="ctr"/>
            <a:r>
              <a:rPr lang="es-ES" sz="4400" dirty="0">
                <a:latin typeface="Aharoni" panose="02010803020104030203" pitchFamily="2" charset="-79"/>
                <a:cs typeface="Aharoni" panose="02010803020104030203" pitchFamily="2" charset="-79"/>
              </a:rPr>
              <a:t>Je </a:t>
            </a:r>
            <a:r>
              <a:rPr lang="es-ES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suis</a:t>
            </a:r>
            <a:r>
              <a:rPr lang="es-ES" sz="4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allemand</a:t>
            </a:r>
            <a:r>
              <a:rPr lang="es-ES" sz="44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</p:txBody>
      </p:sp>
      <p:sp>
        <p:nvSpPr>
          <p:cNvPr id="12" name="Bocadillo: rectángulo con esquinas redondeadas 11">
            <a:extLst>
              <a:ext uri="{FF2B5EF4-FFF2-40B4-BE49-F238E27FC236}">
                <a16:creationId xmlns:a16="http://schemas.microsoft.com/office/drawing/2014/main" id="{32BDDF52-CB6E-4285-9B69-EB97100805B0}"/>
              </a:ext>
            </a:extLst>
          </p:cNvPr>
          <p:cNvSpPr/>
          <p:nvPr/>
        </p:nvSpPr>
        <p:spPr>
          <a:xfrm>
            <a:off x="2528729" y="5043375"/>
            <a:ext cx="6845301" cy="1522648"/>
          </a:xfrm>
          <a:prstGeom prst="wedgeRoundRectCallout">
            <a:avLst>
              <a:gd name="adj1" fmla="val 54363"/>
              <a:gd name="adj2" fmla="val -5307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J’habite</a:t>
            </a:r>
            <a:r>
              <a:rPr lang="es-ES" sz="4400" dirty="0">
                <a:latin typeface="Aharoni" panose="02010803020104030203" pitchFamily="2" charset="-79"/>
                <a:cs typeface="Aharoni" panose="02010803020104030203" pitchFamily="2" charset="-79"/>
              </a:rPr>
              <a:t> en </a:t>
            </a:r>
            <a:r>
              <a:rPr lang="es-ES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Allemagne</a:t>
            </a:r>
            <a:r>
              <a:rPr lang="es-ES" sz="44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algn="ctr"/>
            <a:r>
              <a:rPr lang="es-ES" sz="4400" dirty="0">
                <a:latin typeface="Aharoni" panose="02010803020104030203" pitchFamily="2" charset="-79"/>
                <a:cs typeface="Aharoni" panose="02010803020104030203" pitchFamily="2" charset="-79"/>
              </a:rPr>
              <a:t>Je </a:t>
            </a:r>
            <a:r>
              <a:rPr lang="es-ES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suis</a:t>
            </a:r>
            <a:r>
              <a:rPr lang="es-ES" sz="4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allemand</a:t>
            </a:r>
            <a:r>
              <a:rPr lang="es-ES" sz="44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  <a:r>
              <a:rPr lang="es-ES" sz="44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10DB1709-F0A9-4420-9F43-24728622B0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37" y="5182057"/>
            <a:ext cx="1522648" cy="152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381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69C022A-5E31-42AD-AAE6-4555B8949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886" y="1394849"/>
            <a:ext cx="2305050" cy="240982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B9E80C4-9D1E-40AD-9807-3B7CB88FD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350" y="3624714"/>
            <a:ext cx="2587021" cy="2576286"/>
          </a:xfrm>
          <a:prstGeom prst="rect">
            <a:avLst/>
          </a:prstGeom>
        </p:spPr>
      </p:pic>
      <p:sp>
        <p:nvSpPr>
          <p:cNvPr id="9" name="Bocadillo: rectángulo con esquinas redondeadas 8">
            <a:extLst>
              <a:ext uri="{FF2B5EF4-FFF2-40B4-BE49-F238E27FC236}">
                <a16:creationId xmlns:a16="http://schemas.microsoft.com/office/drawing/2014/main" id="{D8024BB1-10B1-4DB6-A0FC-8B2FC313956A}"/>
              </a:ext>
            </a:extLst>
          </p:cNvPr>
          <p:cNvSpPr/>
          <p:nvPr/>
        </p:nvSpPr>
        <p:spPr>
          <a:xfrm>
            <a:off x="4806557" y="1710639"/>
            <a:ext cx="6282358" cy="1522648"/>
          </a:xfrm>
          <a:prstGeom prst="wedgeRoundRectCallout">
            <a:avLst>
              <a:gd name="adj1" fmla="val -72433"/>
              <a:gd name="adj2" fmla="val -1399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J’habite</a:t>
            </a:r>
            <a:r>
              <a:rPr lang="es-ES" sz="4400" dirty="0">
                <a:latin typeface="Aharoni" panose="02010803020104030203" pitchFamily="2" charset="-79"/>
                <a:cs typeface="Aharoni" panose="02010803020104030203" pitchFamily="2" charset="-79"/>
              </a:rPr>
              <a:t> en </a:t>
            </a:r>
            <a:r>
              <a:rPr lang="es-ES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Mexique</a:t>
            </a:r>
            <a:r>
              <a:rPr lang="es-ES" sz="44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algn="ctr"/>
            <a:r>
              <a:rPr lang="es-ES" sz="4400" dirty="0">
                <a:latin typeface="Aharoni" panose="02010803020104030203" pitchFamily="2" charset="-79"/>
                <a:cs typeface="Aharoni" panose="02010803020104030203" pitchFamily="2" charset="-79"/>
              </a:rPr>
              <a:t>Je </a:t>
            </a:r>
            <a:r>
              <a:rPr lang="es-ES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suis</a:t>
            </a:r>
            <a:r>
              <a:rPr lang="es-ES" sz="4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mexicain</a:t>
            </a:r>
            <a:r>
              <a:rPr lang="es-ES" sz="44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</p:txBody>
      </p:sp>
      <p:sp>
        <p:nvSpPr>
          <p:cNvPr id="11" name="Bocadillo: rectángulo con esquinas redondeadas 10">
            <a:extLst>
              <a:ext uri="{FF2B5EF4-FFF2-40B4-BE49-F238E27FC236}">
                <a16:creationId xmlns:a16="http://schemas.microsoft.com/office/drawing/2014/main" id="{FA711827-2C91-4129-BD23-723A7C2D8D8E}"/>
              </a:ext>
            </a:extLst>
          </p:cNvPr>
          <p:cNvSpPr/>
          <p:nvPr/>
        </p:nvSpPr>
        <p:spPr>
          <a:xfrm>
            <a:off x="2032000" y="4326720"/>
            <a:ext cx="5988463" cy="1522647"/>
          </a:xfrm>
          <a:prstGeom prst="wedgeRoundRectCallout">
            <a:avLst>
              <a:gd name="adj1" fmla="val 59867"/>
              <a:gd name="adj2" fmla="val -2235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J’habite</a:t>
            </a:r>
            <a:r>
              <a:rPr lang="es-ES" sz="4400" dirty="0">
                <a:latin typeface="Aharoni" panose="02010803020104030203" pitchFamily="2" charset="-79"/>
                <a:cs typeface="Aharoni" panose="02010803020104030203" pitchFamily="2" charset="-79"/>
              </a:rPr>
              <a:t> en </a:t>
            </a:r>
            <a:r>
              <a:rPr lang="es-ES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Mexique</a:t>
            </a:r>
            <a:r>
              <a:rPr lang="es-ES" sz="44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algn="ctr"/>
            <a:r>
              <a:rPr lang="es-ES" sz="4400" dirty="0">
                <a:latin typeface="Aharoni" panose="02010803020104030203" pitchFamily="2" charset="-79"/>
                <a:cs typeface="Aharoni" panose="02010803020104030203" pitchFamily="2" charset="-79"/>
              </a:rPr>
              <a:t>Je </a:t>
            </a:r>
            <a:r>
              <a:rPr lang="es-ES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suis</a:t>
            </a:r>
            <a:r>
              <a:rPr lang="es-ES" sz="4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mexicain</a:t>
            </a:r>
            <a:r>
              <a:rPr lang="es-ES" sz="44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  <a:r>
              <a:rPr lang="es-ES" sz="44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88AEA78F-53B7-47E3-BCE8-70125F8BC8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5" y="4894036"/>
            <a:ext cx="1598839" cy="1598839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02C7A4B6-D7BA-4F41-B1E4-464997516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37" y="291977"/>
            <a:ext cx="11311886" cy="990958"/>
          </a:xfrm>
        </p:spPr>
        <p:txBody>
          <a:bodyPr>
            <a:normAutofit fontScale="90000"/>
          </a:bodyPr>
          <a:lstStyle/>
          <a:p>
            <a:pPr algn="just"/>
            <a:r>
              <a:rPr lang="es-E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Normalmente se añade una “e” para formar el femenino.</a:t>
            </a:r>
          </a:p>
        </p:txBody>
      </p:sp>
    </p:spTree>
    <p:extLst>
      <p:ext uri="{BB962C8B-B14F-4D97-AF65-F5344CB8AC3E}">
        <p14:creationId xmlns:p14="http://schemas.microsoft.com/office/powerpoint/2010/main" val="2752127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C04699-21BB-425A-A1CC-98B0C5209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2936"/>
            <a:ext cx="10515600" cy="48940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2400" u="sng" dirty="0">
                <a:latin typeface="Aharoni" panose="02010803020104030203" pitchFamily="2" charset="-79"/>
                <a:cs typeface="Aharoni" panose="02010803020104030203" pitchFamily="2" charset="-79"/>
              </a:rPr>
              <a:t>REGLA 1:</a:t>
            </a:r>
          </a:p>
          <a:p>
            <a:r>
              <a:rPr lang="es-ES" sz="2400" dirty="0">
                <a:latin typeface="Aharoni" panose="02010803020104030203" pitchFamily="2" charset="-79"/>
                <a:cs typeface="Aharoni" panose="02010803020104030203" pitchFamily="2" charset="-79"/>
              </a:rPr>
              <a:t>Normalmente añadimos una “e” al masculino para formar el femenino de las nacionalidades. </a:t>
            </a:r>
          </a:p>
          <a:p>
            <a:pPr marL="0" indent="0" algn="ctr">
              <a:buNone/>
            </a:pPr>
            <a:r>
              <a:rPr lang="es-ES" sz="2400" i="1" dirty="0">
                <a:latin typeface="Aharoni" panose="02010803020104030203" pitchFamily="2" charset="-79"/>
                <a:cs typeface="Aharoni" panose="02010803020104030203" pitchFamily="2" charset="-79"/>
              </a:rPr>
              <a:t>Il </a:t>
            </a:r>
            <a:r>
              <a:rPr lang="es-ES" sz="24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est</a:t>
            </a:r>
            <a:r>
              <a:rPr lang="es-ES" sz="2400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" sz="24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espagnol</a:t>
            </a:r>
            <a:r>
              <a:rPr lang="es-ES" sz="2400" i="1" dirty="0">
                <a:latin typeface="Aharoni" panose="02010803020104030203" pitchFamily="2" charset="-79"/>
                <a:cs typeface="Aharoni" panose="02010803020104030203" pitchFamily="2" charset="-79"/>
              </a:rPr>
              <a:t> - Elle </a:t>
            </a:r>
            <a:r>
              <a:rPr lang="es-ES" sz="24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est</a:t>
            </a:r>
            <a:r>
              <a:rPr lang="es-ES" sz="2400" i="1" dirty="0">
                <a:latin typeface="Aharoni" panose="02010803020104030203" pitchFamily="2" charset="-79"/>
                <a:cs typeface="Aharoni" panose="02010803020104030203" pitchFamily="2" charset="-79"/>
              </a:rPr>
              <a:t> espagnol</a:t>
            </a:r>
            <a:r>
              <a:rPr lang="es-ES" sz="2400" i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  <a:p>
            <a:pPr marL="0" indent="0" algn="just">
              <a:buNone/>
            </a:pPr>
            <a:r>
              <a:rPr lang="es-ES" sz="2400" dirty="0">
                <a:latin typeface="Aharoni" panose="02010803020104030203" pitchFamily="2" charset="-79"/>
                <a:cs typeface="Aharoni" panose="02010803020104030203" pitchFamily="2" charset="-79"/>
              </a:rPr>
              <a:t>REGLA 2:</a:t>
            </a:r>
          </a:p>
          <a:p>
            <a:pPr algn="just"/>
            <a:r>
              <a:rPr lang="es-ES" sz="2400" dirty="0">
                <a:latin typeface="Aharoni" panose="02010803020104030203" pitchFamily="2" charset="-79"/>
                <a:cs typeface="Aharoni" panose="02010803020104030203" pitchFamily="2" charset="-79"/>
              </a:rPr>
              <a:t>Las nacionalidades que se escriben con “e” en masculino, no cambian en femenino.</a:t>
            </a:r>
          </a:p>
          <a:p>
            <a:pPr marL="0" indent="0" algn="ctr">
              <a:buNone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Il est belg</a:t>
            </a:r>
            <a:r>
              <a:rPr kumimoji="0" lang="fr-FR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 – Elle est belg</a:t>
            </a:r>
            <a:r>
              <a:rPr kumimoji="0" lang="fr-FR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marL="0" indent="0" algn="just">
              <a:buNone/>
            </a:pPr>
            <a:r>
              <a:rPr lang="fr-FR" sz="24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REGLA 3:</a:t>
            </a:r>
          </a:p>
          <a:p>
            <a:pPr algn="just"/>
            <a:r>
              <a:rPr lang="fr-FR" sz="2400" dirty="0" err="1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Existen</a:t>
            </a:r>
            <a:r>
              <a:rPr lang="fr-FR" sz="24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particularidades</a:t>
            </a:r>
            <a:r>
              <a:rPr lang="fr-FR" sz="24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</a:p>
          <a:p>
            <a:pPr marL="0" indent="0" algn="ctr">
              <a:buNone/>
            </a:pPr>
            <a:r>
              <a:rPr lang="fr-FR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ll</a:t>
            </a:r>
            <a:r>
              <a:rPr lang="fr-FR" sz="2400" dirty="0">
                <a:latin typeface="Aharoni" panose="02010803020104030203" pitchFamily="2" charset="-79"/>
                <a:cs typeface="Aharoni" panose="02010803020104030203" pitchFamily="2" charset="-79"/>
              </a:rPr>
              <a:t> est gre</a:t>
            </a:r>
            <a:r>
              <a:rPr lang="fr-FR" sz="2400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  <a:r>
              <a:rPr lang="fr-FR" sz="2400" dirty="0">
                <a:latin typeface="Aharoni" panose="02010803020104030203" pitchFamily="2" charset="-79"/>
                <a:cs typeface="Aharoni" panose="02010803020104030203" pitchFamily="2" charset="-79"/>
              </a:rPr>
              <a:t> - elle est gre</a:t>
            </a:r>
            <a:r>
              <a:rPr lang="fr-FR" sz="2400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cq</a:t>
            </a:r>
            <a:r>
              <a:rPr lang="fr-FR" sz="2400" dirty="0">
                <a:latin typeface="Aharoni" panose="02010803020104030203" pitchFamily="2" charset="-79"/>
                <a:cs typeface="Aharoni" panose="02010803020104030203" pitchFamily="2" charset="-79"/>
              </a:rPr>
              <a:t>ue.</a:t>
            </a:r>
          </a:p>
          <a:p>
            <a:pPr marL="0" indent="0" algn="ctr">
              <a:buNone/>
            </a:pPr>
            <a:r>
              <a:rPr lang="fr-FR" sz="2400" dirty="0">
                <a:latin typeface="Aharoni" panose="02010803020104030203" pitchFamily="2" charset="-79"/>
                <a:cs typeface="Aharoni" panose="02010803020104030203" pitchFamily="2" charset="-79"/>
              </a:rPr>
              <a:t>Il est tur</a:t>
            </a:r>
            <a:r>
              <a:rPr lang="fr-FR" sz="2400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  <a:r>
              <a:rPr lang="fr-FR" sz="2400" dirty="0">
                <a:latin typeface="Aharoni" panose="02010803020104030203" pitchFamily="2" charset="-79"/>
                <a:cs typeface="Aharoni" panose="02010803020104030203" pitchFamily="2" charset="-79"/>
              </a:rPr>
              <a:t> - elle est tur</a:t>
            </a:r>
            <a:r>
              <a:rPr lang="fr-FR" sz="2400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</a:t>
            </a:r>
            <a:r>
              <a:rPr lang="fr-FR" sz="2400" dirty="0">
                <a:latin typeface="Aharoni" panose="02010803020104030203" pitchFamily="2" charset="-79"/>
                <a:cs typeface="Aharoni" panose="02010803020104030203" pitchFamily="2" charset="-79"/>
              </a:rPr>
              <a:t>ue.</a:t>
            </a:r>
            <a:endParaRPr lang="es-E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es-E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B0647AA-AEB4-483D-B3DB-8A1DF7C9F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08" y="172788"/>
            <a:ext cx="11311886" cy="990958"/>
          </a:xfrm>
        </p:spPr>
        <p:txBody>
          <a:bodyPr>
            <a:normAutofit/>
          </a:bodyPr>
          <a:lstStyle/>
          <a:p>
            <a:pPr algn="just"/>
            <a:r>
              <a:rPr lang="es-E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Algunas reglas: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0495EBE-1AE1-42EB-9E57-2C2006822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977" y="2176987"/>
            <a:ext cx="865052" cy="86505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04F6A52-B8C8-4E89-B77A-1F3315B21A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6" t="18707" r="6826" b="20847"/>
          <a:stretch/>
        </p:blipFill>
        <p:spPr>
          <a:xfrm>
            <a:off x="8815977" y="3936090"/>
            <a:ext cx="865052" cy="625485"/>
          </a:xfrm>
          <a:prstGeom prst="rect">
            <a:avLst/>
          </a:prstGeom>
        </p:spPr>
      </p:pic>
      <p:pic>
        <p:nvPicPr>
          <p:cNvPr id="9" name="Picture 2" descr="Resultado de imagen de bandera griega">
            <a:extLst>
              <a:ext uri="{FF2B5EF4-FFF2-40B4-BE49-F238E27FC236}">
                <a16:creationId xmlns:a16="http://schemas.microsoft.com/office/drawing/2014/main" id="{F3812161-6A9C-4199-A575-CB61D9C09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278" y="5001070"/>
            <a:ext cx="717050" cy="47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esultado de imagen de bandera turca">
            <a:extLst>
              <a:ext uri="{FF2B5EF4-FFF2-40B4-BE49-F238E27FC236}">
                <a16:creationId xmlns:a16="http://schemas.microsoft.com/office/drawing/2014/main" id="{1CCAB43D-3F3E-4D90-8D52-52DCD1D41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830" y="5684476"/>
            <a:ext cx="757233" cy="50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504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BAF3B391-90AC-45C1-B5B9-EA4E6F4BB5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450779"/>
              </p:ext>
            </p:extLst>
          </p:nvPr>
        </p:nvGraphicFramePr>
        <p:xfrm>
          <a:off x="1091046" y="2578575"/>
          <a:ext cx="10009907" cy="256146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540978">
                  <a:extLst>
                    <a:ext uri="{9D8B030D-6E8A-4147-A177-3AD203B41FA5}">
                      <a16:colId xmlns:a16="http://schemas.microsoft.com/office/drawing/2014/main" val="2531927179"/>
                    </a:ext>
                  </a:extLst>
                </a:gridCol>
                <a:gridCol w="2987572">
                  <a:extLst>
                    <a:ext uri="{9D8B030D-6E8A-4147-A177-3AD203B41FA5}">
                      <a16:colId xmlns:a16="http://schemas.microsoft.com/office/drawing/2014/main" val="1267901064"/>
                    </a:ext>
                  </a:extLst>
                </a:gridCol>
                <a:gridCol w="4481357">
                  <a:extLst>
                    <a:ext uri="{9D8B030D-6E8A-4147-A177-3AD203B41FA5}">
                      <a16:colId xmlns:a16="http://schemas.microsoft.com/office/drawing/2014/main" val="3269355349"/>
                    </a:ext>
                  </a:extLst>
                </a:gridCol>
              </a:tblGrid>
              <a:tr h="512292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MASCULIN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FÉMININ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EXEMPLES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723467"/>
                  </a:ext>
                </a:extLst>
              </a:tr>
              <a:tr h="512292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-AIS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– AISE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err="1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français</a:t>
                      </a:r>
                      <a:r>
                        <a:rPr lang="es-ES" sz="240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, </a:t>
                      </a:r>
                      <a:r>
                        <a:rPr lang="es-ES" sz="2400" dirty="0" err="1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anglais</a:t>
                      </a:r>
                      <a:r>
                        <a:rPr lang="es-ES" sz="240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, </a:t>
                      </a:r>
                      <a:r>
                        <a:rPr lang="es-ES" sz="2400" dirty="0" err="1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portugais</a:t>
                      </a:r>
                      <a:r>
                        <a:rPr lang="es-ES" sz="240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0997761"/>
                  </a:ext>
                </a:extLst>
              </a:tr>
              <a:tr h="512292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-OIS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– OISE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err="1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Chinois</a:t>
                      </a:r>
                      <a:r>
                        <a:rPr lang="es-ES" sz="240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, </a:t>
                      </a:r>
                      <a:r>
                        <a:rPr lang="es-ES" sz="2400" dirty="0" err="1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québécois</a:t>
                      </a:r>
                      <a:r>
                        <a:rPr lang="es-ES" sz="240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1111488"/>
                  </a:ext>
                </a:extLst>
              </a:tr>
              <a:tr h="512292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-AIN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– AINE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b="0" kern="1200" dirty="0" err="1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américain</a:t>
                      </a:r>
                      <a:r>
                        <a:rPr lang="es-ES" sz="2400" b="0" kern="1200" dirty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, </a:t>
                      </a:r>
                      <a:r>
                        <a:rPr lang="es-ES" sz="2400" b="0" kern="1200" dirty="0" err="1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mexicain</a:t>
                      </a:r>
                      <a:endParaRPr lang="es-ES" sz="2400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221300"/>
                  </a:ext>
                </a:extLst>
              </a:tr>
              <a:tr h="512292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-EN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- ENNE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b="0" kern="1200" dirty="0" err="1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Canadien</a:t>
                      </a:r>
                      <a:r>
                        <a:rPr lang="es-ES" sz="2400" b="0" kern="1200" dirty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, </a:t>
                      </a:r>
                      <a:r>
                        <a:rPr lang="es-ES" sz="2400" b="0" kern="1200" dirty="0" err="1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brésilien</a:t>
                      </a:r>
                      <a:r>
                        <a:rPr lang="es-ES" sz="2400" b="0" kern="1200" dirty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, </a:t>
                      </a:r>
                      <a:r>
                        <a:rPr lang="es-ES" sz="2400" b="0" kern="1200" dirty="0" err="1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italien</a:t>
                      </a:r>
                      <a:r>
                        <a:rPr lang="es-ES" sz="2400" b="0" kern="1200" dirty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.</a:t>
                      </a:r>
                      <a:endParaRPr lang="es-ES" sz="2400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052128"/>
                  </a:ext>
                </a:extLst>
              </a:tr>
            </a:tbl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53E88DFA-F6DF-4BC1-A09F-9DF961667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056" y="436024"/>
            <a:ext cx="11311886" cy="990958"/>
          </a:xfrm>
        </p:spPr>
        <p:txBody>
          <a:bodyPr>
            <a:normAutofit/>
          </a:bodyPr>
          <a:lstStyle/>
          <a:p>
            <a:pPr algn="just"/>
            <a:r>
              <a:rPr lang="es-E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Algunas reglas: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265E62E-EA28-40CA-AD42-907ECB8518E3}"/>
              </a:ext>
            </a:extLst>
          </p:cNvPr>
          <p:cNvSpPr txBox="1"/>
          <p:nvPr/>
        </p:nvSpPr>
        <p:spPr>
          <a:xfrm>
            <a:off x="1593268" y="1818760"/>
            <a:ext cx="90054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ES" sz="2800" u="sng" dirty="0">
                <a:latin typeface="Aharoni" panose="02010803020104030203" pitchFamily="2" charset="-79"/>
                <a:cs typeface="Aharoni" panose="02010803020104030203" pitchFamily="2" charset="-79"/>
              </a:rPr>
              <a:t>REGLA 4:</a:t>
            </a:r>
          </a:p>
        </p:txBody>
      </p:sp>
    </p:spTree>
    <p:extLst>
      <p:ext uri="{BB962C8B-B14F-4D97-AF65-F5344CB8AC3E}">
        <p14:creationId xmlns:p14="http://schemas.microsoft.com/office/powerpoint/2010/main" val="2264229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452</Words>
  <Application>Microsoft Office PowerPoint</Application>
  <PresentationFormat>Panorámica</PresentationFormat>
  <Paragraphs>104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7" baseType="lpstr">
      <vt:lpstr>Aharoni</vt:lpstr>
      <vt:lpstr>AR CENA</vt:lpstr>
      <vt:lpstr>Arial</vt:lpstr>
      <vt:lpstr>Calibri</vt:lpstr>
      <vt:lpstr>Calibri Light</vt:lpstr>
      <vt:lpstr>Times New Roman</vt:lpstr>
      <vt:lpstr>Tema de Office</vt:lpstr>
      <vt:lpstr>Les nationalités</vt:lpstr>
      <vt:lpstr>Quelle est ta nationalité ?</vt:lpstr>
      <vt:lpstr>Quelle est ta nationalité ?</vt:lpstr>
      <vt:lpstr>Quelle est ta nationalité ?</vt:lpstr>
      <vt:lpstr>Normalmente se añade una “e” para formar el femenino.</vt:lpstr>
      <vt:lpstr>Normalmente se añade una “e” para formar el femenino.</vt:lpstr>
      <vt:lpstr>Normalmente se añade una “e” para formar el femenino.</vt:lpstr>
      <vt:lpstr>Algunas reglas:</vt:lpstr>
      <vt:lpstr>Algunas reglas:</vt:lpstr>
      <vt:lpstr>Maintenant, c’est à toi!   Quel est la nationalité de ces personnages?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nationalités</dc:title>
  <dc:creator>Mamen Lucero</dc:creator>
  <cp:lastModifiedBy>Mamen Lucero</cp:lastModifiedBy>
  <cp:revision>13</cp:revision>
  <dcterms:created xsi:type="dcterms:W3CDTF">2020-10-12T18:45:41Z</dcterms:created>
  <dcterms:modified xsi:type="dcterms:W3CDTF">2020-10-12T20:40:52Z</dcterms:modified>
</cp:coreProperties>
</file>